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71" r:id="rId3"/>
    <p:sldId id="263" r:id="rId4"/>
    <p:sldId id="257" r:id="rId5"/>
    <p:sldId id="265" r:id="rId6"/>
    <p:sldId id="266" r:id="rId7"/>
    <p:sldId id="267" r:id="rId8"/>
    <p:sldId id="268" r:id="rId9"/>
    <p:sldId id="258" r:id="rId10"/>
    <p:sldId id="269" r:id="rId11"/>
    <p:sldId id="259" r:id="rId12"/>
    <p:sldId id="272" r:id="rId13"/>
    <p:sldId id="260" r:id="rId14"/>
    <p:sldId id="273" r:id="rId15"/>
    <p:sldId id="275" r:id="rId16"/>
    <p:sldId id="274" r:id="rId17"/>
    <p:sldId id="270" r:id="rId18"/>
    <p:sldId id="261" r:id="rId19"/>
    <p:sldId id="26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4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8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2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170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70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21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43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0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6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6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6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4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5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1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3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1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5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113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H-YBpVP7j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WV9OYX-70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oydonobservatory.org/wp-content/uploads/2019/10/Cancer-Needs-Assessment-Final-January-2015.pdf" TargetMode="External"/><Relationship Id="rId2" Type="http://schemas.openxmlformats.org/officeDocument/2006/relationships/hyperlink" Target="https://assets.publishing.service.gov.uk/media/5b55e922e5274a3fda2da445/West_london_bowel_cancer_screening_centre_executive_summary_november_20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ut.bmj.com/content/70/6/1130" TargetMode="External"/><Relationship Id="rId5" Type="http://schemas.openxmlformats.org/officeDocument/2006/relationships/hyperlink" Target="https://www.royalmarsden.nhs.uk/your-care/cancer-types/urological/prostate-cancer/man-van" TargetMode="External"/><Relationship Id="rId4" Type="http://schemas.openxmlformats.org/officeDocument/2006/relationships/hyperlink" Target="https://pubmed.ncbi.nlm.nih.gov/2256864/#:~:text=Among%20the%20virgins%2051.2%25%20had,and%204.5%25%20had%20condylomata%20acuminata.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Screening programmes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Dr.</a:t>
            </a:r>
            <a:r>
              <a:rPr lang="en-GB" dirty="0"/>
              <a:t> Judith Mbaire, GP Parchmore medical and </a:t>
            </a:r>
            <a:r>
              <a:rPr lang="en-GB" dirty="0" err="1"/>
              <a:t>gpsi</a:t>
            </a:r>
            <a:r>
              <a:rPr lang="en-GB" dirty="0"/>
              <a:t> rapid diagnostics</a:t>
            </a:r>
          </a:p>
          <a:p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err="1"/>
              <a:t>jan</a:t>
            </a:r>
            <a:r>
              <a:rPr lang="en-GB" dirty="0"/>
              <a:t> 2024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56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Mammography</a:t>
            </a:r>
          </a:p>
        </p:txBody>
      </p:sp>
      <p:pic>
        <p:nvPicPr>
          <p:cNvPr id="1026" name="Picture 2" descr="Diagram showing a woman having a mammogram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655094"/>
            <a:ext cx="357187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42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NHS Cervical cancer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Smear tests</a:t>
            </a:r>
          </a:p>
          <a:p>
            <a:r>
              <a:rPr lang="en-GB" dirty="0"/>
              <a:t>Women aged 24-64 with a cervix</a:t>
            </a:r>
          </a:p>
          <a:p>
            <a:r>
              <a:rPr lang="en-GB" dirty="0"/>
              <a:t>Screen for cancer of the cervix</a:t>
            </a:r>
          </a:p>
          <a:p>
            <a:r>
              <a:rPr lang="en-GB" dirty="0"/>
              <a:t>Also tests for HPV (Human Papilloma Virus</a:t>
            </a:r>
          </a:p>
          <a:p>
            <a:r>
              <a:rPr lang="en-GB" dirty="0"/>
              <a:t>Invited every 3-5 years IF HPV negative</a:t>
            </a:r>
          </a:p>
          <a:p>
            <a:r>
              <a:rPr lang="en-GB" dirty="0"/>
              <a:t>HPV known to increase the risk of developing Ca cervix</a:t>
            </a:r>
          </a:p>
          <a:p>
            <a:r>
              <a:rPr lang="en-GB" dirty="0"/>
              <a:t>If HPV positive and cells normal, invited for repeat smear in one year and again one year after that. If HPV still present, invited for colposcopy</a:t>
            </a:r>
          </a:p>
          <a:p>
            <a:r>
              <a:rPr lang="en-GB" dirty="0"/>
              <a:t>If HPV positive and cells abnormal, invited for further checks at that time colposcopy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216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Common group of viruses, mostly cause no problems but can cause warts or cervical cancer. </a:t>
            </a:r>
          </a:p>
          <a:p>
            <a:r>
              <a:rPr lang="en-GB" dirty="0"/>
              <a:t>Many people will get it at some point, body can clear it</a:t>
            </a:r>
          </a:p>
          <a:p>
            <a:r>
              <a:rPr lang="en-GB" dirty="0"/>
              <a:t>“Having a positive HPV result does not mean your partner has had sex with someone else while you have been together.”</a:t>
            </a:r>
          </a:p>
          <a:p>
            <a:r>
              <a:rPr lang="en-GB" dirty="0"/>
              <a:t>“You might have HPV even if you have not been sexually active or not had a new partner for many years.”</a:t>
            </a:r>
          </a:p>
          <a:p>
            <a:r>
              <a:rPr lang="en-GB" dirty="0"/>
              <a:t>Small Australian study looked at HPV carriage among virgins, found 51.2% had evidence of HPV infection</a:t>
            </a:r>
          </a:p>
          <a:p>
            <a:r>
              <a:rPr lang="en-GB" dirty="0"/>
              <a:t>Now a national HPV vaccination programme</a:t>
            </a:r>
          </a:p>
        </p:txBody>
      </p:sp>
    </p:spTree>
    <p:extLst>
      <p:ext uri="{BB962C8B-B14F-4D97-AF65-F5344CB8AC3E}">
        <p14:creationId xmlns:p14="http://schemas.microsoft.com/office/powerpoint/2010/main" val="308524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Bowel cancer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Bowel cancer screening aims to reduce mortality and the incidence of bowel cancer both by detecting cancers and removing polyps which, if left untreated, may develop into cancer</a:t>
            </a:r>
            <a:endParaRPr lang="en-GB" dirty="0"/>
          </a:p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most common cancer. Second most common cause of cancer death.</a:t>
            </a:r>
          </a:p>
          <a:p>
            <a:r>
              <a:rPr lang="en-GB" dirty="0"/>
              <a:t>Many are preventable.</a:t>
            </a:r>
          </a:p>
          <a:p>
            <a:r>
              <a:rPr lang="en-GB" dirty="0"/>
              <a:t>Majority of cancer start as an adenoma (harmless growth) that over years grows into a carcinoma.</a:t>
            </a:r>
          </a:p>
          <a:p>
            <a:r>
              <a:rPr lang="en-GB" dirty="0"/>
              <a:t>Early diagnosis improves survival</a:t>
            </a:r>
          </a:p>
        </p:txBody>
      </p:sp>
    </p:spTree>
    <p:extLst>
      <p:ext uri="{BB962C8B-B14F-4D97-AF65-F5344CB8AC3E}">
        <p14:creationId xmlns:p14="http://schemas.microsoft.com/office/powerpoint/2010/main" val="1890842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Bowel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publicity programme “Your next poo could save your life” </a:t>
            </a:r>
          </a:p>
          <a:p>
            <a:r>
              <a:rPr lang="en-GB" dirty="0"/>
              <a:t>Screening programme with an NHS home test kit</a:t>
            </a:r>
          </a:p>
          <a:p>
            <a:r>
              <a:rPr lang="en-GB" dirty="0"/>
              <a:t>Ages 60-74 initially. Gradually extending (from 2021 for 4 years) to cover 50-59 year olds</a:t>
            </a:r>
          </a:p>
          <a:p>
            <a:r>
              <a:rPr lang="en-GB" dirty="0"/>
              <a:t>NHS Home test kit called Faecal Immunochemical Test (FIT). Post back to lab- needs to arrive in lab MAX 7 days after sampling. Send ASAP.</a:t>
            </a:r>
          </a:p>
          <a:p>
            <a:r>
              <a:rPr lang="en-GB" dirty="0"/>
              <a:t>Test kits bought online are not reliable and are not advised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472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NICE FIT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Multi centre, double blind diagnostic accuracy study in 50 NHS hospitals across England.</a:t>
            </a:r>
          </a:p>
          <a:p>
            <a:r>
              <a:rPr lang="en-GB" dirty="0"/>
              <a:t>Lead clinician from Croydon Hospital</a:t>
            </a:r>
          </a:p>
          <a:p>
            <a:r>
              <a:rPr lang="en-GB" dirty="0"/>
              <a:t>9822 SYMPTOMATIC patients</a:t>
            </a:r>
          </a:p>
          <a:p>
            <a:r>
              <a:rPr lang="en-GB" dirty="0"/>
              <a:t>Showed that FIT can effectively be used to rule out colorectal cancer in SYMPTOMATIC patients </a:t>
            </a:r>
          </a:p>
          <a:p>
            <a:r>
              <a:rPr lang="en-GB" dirty="0"/>
              <a:t>These is a difference however between data in </a:t>
            </a:r>
            <a:r>
              <a:rPr lang="en-GB" b="1" dirty="0"/>
              <a:t>symptomatic</a:t>
            </a:r>
            <a:r>
              <a:rPr lang="en-GB" dirty="0"/>
              <a:t> patient vs data in </a:t>
            </a:r>
            <a:r>
              <a:rPr lang="en-GB" b="1" dirty="0"/>
              <a:t>screening</a:t>
            </a:r>
            <a:r>
              <a:rPr lang="en-GB" dirty="0"/>
              <a:t> patients</a:t>
            </a:r>
          </a:p>
        </p:txBody>
      </p:sp>
    </p:spTree>
    <p:extLst>
      <p:ext uri="{BB962C8B-B14F-4D97-AF65-F5344CB8AC3E}">
        <p14:creationId xmlns:p14="http://schemas.microsoft.com/office/powerpoint/2010/main" val="755181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Bowel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Speak to your GP (or other colleague in the practice) if you have:</a:t>
            </a:r>
          </a:p>
          <a:p>
            <a:r>
              <a:rPr lang="en-GB" dirty="0"/>
              <a:t>Symptoms of bowel cancer may include:</a:t>
            </a:r>
          </a:p>
          <a:p>
            <a:r>
              <a:rPr lang="en-GB" dirty="0"/>
              <a:t>changes in your poo, such as having softer poo, diarrhoea or constipation that is not usual for you</a:t>
            </a:r>
          </a:p>
          <a:p>
            <a:r>
              <a:rPr lang="en-GB" dirty="0"/>
              <a:t>needing to poo more or less often than usual for you</a:t>
            </a:r>
          </a:p>
          <a:p>
            <a:r>
              <a:rPr lang="en-GB" dirty="0"/>
              <a:t>blood in your poo, which may look red or black</a:t>
            </a:r>
          </a:p>
          <a:p>
            <a:r>
              <a:rPr lang="en-GB" dirty="0"/>
              <a:t>bleeding from your bottom</a:t>
            </a:r>
          </a:p>
          <a:p>
            <a:r>
              <a:rPr lang="en-GB" dirty="0"/>
              <a:t>often feeling like you need to poo, even if you've just been to the toilet</a:t>
            </a:r>
          </a:p>
          <a:p>
            <a:r>
              <a:rPr lang="en-GB" dirty="0"/>
              <a:t>tummy pain</a:t>
            </a:r>
          </a:p>
          <a:p>
            <a:r>
              <a:rPr lang="en-GB" dirty="0"/>
              <a:t>a lump in your tummy</a:t>
            </a:r>
          </a:p>
          <a:p>
            <a:r>
              <a:rPr lang="en-GB" dirty="0"/>
              <a:t>bloating</a:t>
            </a:r>
          </a:p>
          <a:p>
            <a:r>
              <a:rPr lang="en-GB" dirty="0"/>
              <a:t>losing weight without trying</a:t>
            </a:r>
          </a:p>
          <a:p>
            <a:r>
              <a:rPr lang="en-GB"/>
              <a:t>feeling very tired for no reason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795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Bowel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Colon Cancer: From Polyp to Malignancy - YouTube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837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Prostate cancer no current national screening programme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Prostate cancer is the most common cancer diagnosed in men</a:t>
            </a:r>
          </a:p>
          <a:p>
            <a:r>
              <a:rPr lang="en-GB" dirty="0"/>
              <a:t>Can be asymptomatic. Assessment based on history, examination and blood test. </a:t>
            </a:r>
          </a:p>
          <a:p>
            <a:r>
              <a:rPr lang="en-GB" dirty="0"/>
              <a:t>Blood test can be done on its own as long as limitations understood. </a:t>
            </a:r>
          </a:p>
          <a:p>
            <a:r>
              <a:rPr lang="en-GB" dirty="0"/>
              <a:t>The Man Van is a local Community outreach programme, launched March 2022. </a:t>
            </a:r>
          </a:p>
          <a:p>
            <a:r>
              <a:rPr lang="en-GB" dirty="0"/>
              <a:t>Developed and funded by the </a:t>
            </a:r>
          </a:p>
          <a:p>
            <a:pPr lvl="1"/>
            <a:r>
              <a:rPr lang="en-GB" dirty="0"/>
              <a:t>Royal Marsden Hospital</a:t>
            </a:r>
          </a:p>
          <a:p>
            <a:pPr lvl="1"/>
            <a:r>
              <a:rPr lang="en-GB" dirty="0"/>
              <a:t>RM partners West London Cancer Alliance</a:t>
            </a:r>
          </a:p>
          <a:p>
            <a:pPr lvl="1"/>
            <a:r>
              <a:rPr lang="en-GB" dirty="0"/>
              <a:t>Et al</a:t>
            </a:r>
          </a:p>
          <a:p>
            <a:r>
              <a:rPr lang="en-GB" dirty="0"/>
              <a:t>Initially in Croydon, currently in West London.</a:t>
            </a:r>
          </a:p>
          <a:p>
            <a:r>
              <a:rPr lang="en-GB" dirty="0"/>
              <a:t> </a:t>
            </a:r>
            <a:r>
              <a:rPr lang="en-GB" b="1" dirty="0"/>
              <a:t>Sutton week commencing Jan 22</a:t>
            </a:r>
            <a:r>
              <a:rPr lang="en-GB" b="1" baseline="30000" dirty="0"/>
              <a:t>nd</a:t>
            </a:r>
            <a:r>
              <a:rPr lang="en-GB" b="1" dirty="0"/>
              <a:t> 2024</a:t>
            </a:r>
          </a:p>
          <a:p>
            <a:r>
              <a:rPr lang="en-GB" dirty="0"/>
              <a:t>Improve early diagnosis of prostate and other urological cancers</a:t>
            </a:r>
          </a:p>
          <a:p>
            <a:pPr marL="457200" lvl="1" indent="0">
              <a:buNone/>
            </a:pPr>
            <a:r>
              <a:rPr lang="en-GB" dirty="0">
                <a:hlinkClick r:id="rId2"/>
              </a:rPr>
              <a:t>https://youtu.be/rWV9OYX-70Y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095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QA visit report West London bowel cancer screening </a:t>
            </a:r>
            <a:r>
              <a:rPr lang="en-US" dirty="0" err="1">
                <a:hlinkClick r:id="rId2"/>
              </a:rPr>
              <a:t>centre</a:t>
            </a:r>
            <a:r>
              <a:rPr lang="en-US" dirty="0">
                <a:hlinkClick r:id="rId2"/>
              </a:rPr>
              <a:t> executive summary November 2017 (publishing.service.gov.uk)</a:t>
            </a:r>
            <a:endParaRPr lang="en-US" dirty="0"/>
          </a:p>
          <a:p>
            <a:r>
              <a:rPr lang="en-GB" dirty="0">
                <a:hlinkClick r:id="rId3"/>
              </a:rPr>
              <a:t>Cancer-Needs-Assessment-Final-January-2015.pdf (croydonobservatory.org</a:t>
            </a:r>
            <a:endParaRPr lang="en-GB" dirty="0"/>
          </a:p>
          <a:p>
            <a:r>
              <a:rPr lang="en-GB" dirty="0">
                <a:hlinkClick r:id="rId4"/>
              </a:rPr>
              <a:t>Is genital human papillomavirus infection always sexually transmitted? - PubMed (nih.gov)</a:t>
            </a:r>
            <a:endParaRPr lang="en-GB" dirty="0"/>
          </a:p>
          <a:p>
            <a:r>
              <a:rPr lang="en-GB" dirty="0"/>
              <a:t>The Man Van. </a:t>
            </a:r>
            <a:r>
              <a:rPr lang="en-GB" dirty="0">
                <a:hlinkClick r:id="rId5"/>
              </a:rPr>
              <a:t>https://www.royalmarsden.nhs.uk/your-care/cancer-types/urological/prostate-cancer/man-van</a:t>
            </a:r>
            <a:endParaRPr lang="en-GB" dirty="0"/>
          </a:p>
          <a:p>
            <a:r>
              <a:rPr lang="en-GB" dirty="0">
                <a:hlinkClick r:id="rId6"/>
              </a:rPr>
              <a:t>Faecal immunochemical test is superior to symptoms in predicting pathology in patients with suspected colorectal cancer symptoms referred on a 2WW pathway: a diagnostic accuracy study | Gut (bmj.com)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95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Local GP</a:t>
            </a:r>
          </a:p>
          <a:p>
            <a:r>
              <a:rPr lang="en-GB" dirty="0"/>
              <a:t>No known conflict of interests</a:t>
            </a:r>
          </a:p>
          <a:p>
            <a:r>
              <a:rPr lang="en-GB" dirty="0"/>
              <a:t>No honoraria has been received</a:t>
            </a:r>
          </a:p>
          <a:p>
            <a:r>
              <a:rPr lang="en-GB" dirty="0"/>
              <a:t>Content is for general interest, not intended as a substitute for personalised medical advice. Please see your own Dr if you have concerns.</a:t>
            </a:r>
          </a:p>
          <a:p>
            <a:r>
              <a:rPr lang="en-GB" dirty="0"/>
              <a:t>Within this talk wherever signposted to further care  =  see your GP = GP/ physician’s associate/ nurse practitioner within the practice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68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Screening: checking a population of “healthy” people who may be at higher risk of a disease, with the intent to treat them sooner.</a:t>
            </a:r>
          </a:p>
          <a:p>
            <a:r>
              <a:rPr lang="en-US" dirty="0"/>
              <a:t>Croydon Public Health Intelligence Team published  report recommending specific groups of Croydon’s population be given priority focus to improve </a:t>
            </a:r>
            <a:r>
              <a:rPr lang="en-US" i="1" dirty="0"/>
              <a:t>prevention</a:t>
            </a:r>
            <a:r>
              <a:rPr lang="en-US" dirty="0"/>
              <a:t>, </a:t>
            </a:r>
            <a:r>
              <a:rPr lang="en-US" i="1" dirty="0"/>
              <a:t>earlier detection </a:t>
            </a:r>
            <a:r>
              <a:rPr lang="en-US" dirty="0"/>
              <a:t>of and outcomes on:</a:t>
            </a:r>
          </a:p>
          <a:p>
            <a:r>
              <a:rPr lang="en-US" dirty="0"/>
              <a:t>Breast cancer</a:t>
            </a:r>
          </a:p>
          <a:p>
            <a:r>
              <a:rPr lang="en-US" dirty="0"/>
              <a:t>Bowel cancer </a:t>
            </a:r>
          </a:p>
          <a:p>
            <a:r>
              <a:rPr lang="en-US" dirty="0"/>
              <a:t>Lung cancer</a:t>
            </a:r>
          </a:p>
          <a:p>
            <a:r>
              <a:rPr lang="en-US" dirty="0"/>
              <a:t>Colorectal cancer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18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NHS cancer screening programmes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Breast screening (mammograms)</a:t>
            </a:r>
          </a:p>
          <a:p>
            <a:r>
              <a:rPr lang="en-GB" dirty="0"/>
              <a:t>Cervical cancer (smears)</a:t>
            </a:r>
          </a:p>
          <a:p>
            <a:r>
              <a:rPr lang="en-GB" dirty="0"/>
              <a:t>Lung cancer (low dose CT scanning)</a:t>
            </a:r>
          </a:p>
          <a:p>
            <a:r>
              <a:rPr lang="en-GB" dirty="0"/>
              <a:t>Bowel cancer screening (FIT)</a:t>
            </a:r>
          </a:p>
          <a:p>
            <a:pPr lvl="1"/>
            <a:r>
              <a:rPr lang="en-GB" dirty="0"/>
              <a:t>Prostate cancer (The Marsden Man van, </a:t>
            </a:r>
            <a:r>
              <a:rPr lang="en-GB" b="1" dirty="0"/>
              <a:t>not a screening programme </a:t>
            </a:r>
            <a:r>
              <a:rPr lang="en-GB" dirty="0"/>
              <a:t>as such but beneficial)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NO screening test is 100% accurate. If you have symptoms/ concerns/changes consult your Dr even if your recent screening test was normal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38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Croydon breast cancer target groups for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Those least likely to check their breasts are:</a:t>
            </a:r>
          </a:p>
          <a:p>
            <a:pPr lvl="1"/>
            <a:r>
              <a:rPr lang="en-US" dirty="0"/>
              <a:t>Aged 16-29 and 70+ </a:t>
            </a:r>
          </a:p>
          <a:p>
            <a:pPr lvl="1"/>
            <a:r>
              <a:rPr lang="en-US" dirty="0"/>
              <a:t>Those least likely to visit their GP with symptoms are aged 60+ </a:t>
            </a:r>
          </a:p>
          <a:p>
            <a:pPr lvl="1"/>
            <a:r>
              <a:rPr lang="en-US" dirty="0"/>
              <a:t>Low screening uptake:  </a:t>
            </a:r>
          </a:p>
          <a:p>
            <a:pPr lvl="2"/>
            <a:r>
              <a:rPr lang="en-US" dirty="0"/>
              <a:t>Ethnic minority groups</a:t>
            </a:r>
          </a:p>
          <a:p>
            <a:pPr lvl="2"/>
            <a:r>
              <a:rPr lang="en-US" dirty="0"/>
              <a:t>Those who have newly arrived to the country</a:t>
            </a:r>
          </a:p>
          <a:p>
            <a:pPr lvl="2"/>
            <a:r>
              <a:rPr lang="en-US" dirty="0"/>
              <a:t>Deprived regions </a:t>
            </a:r>
          </a:p>
          <a:p>
            <a:pPr lvl="2"/>
            <a:r>
              <a:rPr lang="en-US" dirty="0"/>
              <a:t>Those with poorest outcomes  50-64 (incidence highest)  70+ (mortality greatest) </a:t>
            </a:r>
          </a:p>
          <a:p>
            <a:pPr lvl="2"/>
            <a:r>
              <a:rPr lang="en-US" dirty="0"/>
              <a:t>White British (incidence highest). Affluent women (incidence highest) </a:t>
            </a:r>
          </a:p>
          <a:p>
            <a:pPr lvl="2"/>
            <a:r>
              <a:rPr lang="en-US" i="1" dirty="0"/>
              <a:t>Asian and Black women (lower risk of breast cancer but present later) </a:t>
            </a:r>
          </a:p>
          <a:p>
            <a:pPr lvl="2"/>
            <a:r>
              <a:rPr lang="en-US" dirty="0"/>
              <a:t>Areas with high prevalence of smoking, obesity and alcohol use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89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Croydon Colorectal cancer target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Those with low awareness</a:t>
            </a:r>
          </a:p>
          <a:p>
            <a:r>
              <a:rPr lang="en-US" dirty="0"/>
              <a:t>Men</a:t>
            </a:r>
          </a:p>
          <a:p>
            <a:r>
              <a:rPr lang="en-US" dirty="0"/>
              <a:t>Lower social grades</a:t>
            </a:r>
          </a:p>
          <a:p>
            <a:r>
              <a:rPr lang="en-US" dirty="0"/>
              <a:t>Non-white ethnic groups </a:t>
            </a:r>
          </a:p>
          <a:p>
            <a:r>
              <a:rPr lang="en-US" dirty="0"/>
              <a:t>Those who would delay seeing GP</a:t>
            </a:r>
          </a:p>
          <a:p>
            <a:r>
              <a:rPr lang="en-US" dirty="0"/>
              <a:t>24% of over 60s would wait a week or more or never see their doctor</a:t>
            </a:r>
          </a:p>
          <a:p>
            <a:r>
              <a:rPr lang="en-US" dirty="0"/>
              <a:t>Low screening uptake</a:t>
            </a:r>
          </a:p>
          <a:p>
            <a:r>
              <a:rPr lang="en-US" dirty="0"/>
              <a:t>Ethnic minority groups</a:t>
            </a:r>
          </a:p>
          <a:p>
            <a:r>
              <a:rPr lang="en-US" dirty="0"/>
              <a:t>Those who have newly arrived to the </a:t>
            </a:r>
            <a:r>
              <a:rPr lang="en-US" dirty="0" err="1"/>
              <a:t>countr</a:t>
            </a:r>
            <a:endParaRPr lang="en-US" dirty="0"/>
          </a:p>
          <a:p>
            <a:r>
              <a:rPr lang="en-US" dirty="0"/>
              <a:t> Deprived regions</a:t>
            </a:r>
          </a:p>
          <a:p>
            <a:r>
              <a:rPr lang="en-US" dirty="0"/>
              <a:t> Aged 60+ </a:t>
            </a:r>
          </a:p>
          <a:p>
            <a:r>
              <a:rPr lang="en-US" dirty="0"/>
              <a:t>Areas where diet poor, obesity, excessive alcohol consumption and smoking prevalence are high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59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Croydon Lung cancer, target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with worst outcomes likely to be in </a:t>
            </a:r>
            <a:r>
              <a:rPr lang="en-US" dirty="0" err="1"/>
              <a:t>Waddon</a:t>
            </a:r>
            <a:r>
              <a:rPr lang="en-US" dirty="0"/>
              <a:t>, New Addington, </a:t>
            </a:r>
            <a:r>
              <a:rPr lang="en-US" dirty="0" err="1"/>
              <a:t>Fieldway</a:t>
            </a:r>
            <a:r>
              <a:rPr lang="en-US" dirty="0"/>
              <a:t>, Broad Green, Thornton Heath, South Norwood and Woodside. </a:t>
            </a:r>
          </a:p>
          <a:p>
            <a:r>
              <a:rPr lang="en-US" dirty="0"/>
              <a:t>Also Higher social grades , white ethnicity with high smoking rates.</a:t>
            </a:r>
          </a:p>
          <a:p>
            <a:r>
              <a:rPr lang="en-US" dirty="0"/>
              <a:t>Older men  </a:t>
            </a:r>
          </a:p>
          <a:p>
            <a:r>
              <a:rPr lang="en-US" dirty="0"/>
              <a:t>Those least likely to contact doctor </a:t>
            </a:r>
          </a:p>
        </p:txBody>
      </p:sp>
    </p:spTree>
    <p:extLst>
      <p:ext uri="{BB962C8B-B14F-4D97-AF65-F5344CB8AC3E}">
        <p14:creationId xmlns:p14="http://schemas.microsoft.com/office/powerpoint/2010/main" val="32501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Croydon prostate cancer target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Younger men (under 55) to raise awareness of symptoms before onset of cancer likely</a:t>
            </a:r>
          </a:p>
          <a:p>
            <a:r>
              <a:rPr lang="en-US" dirty="0"/>
              <a:t> Older men (55+) who may not be accessing their GP early enough</a:t>
            </a:r>
          </a:p>
          <a:p>
            <a:r>
              <a:rPr lang="en-US" dirty="0"/>
              <a:t>Those with the poorest outcomes; higher mortality for black African and black Caribbean men in Croydon </a:t>
            </a:r>
          </a:p>
          <a:p>
            <a:r>
              <a:rPr lang="en-US" dirty="0"/>
              <a:t>More research required to understand this cohort </a:t>
            </a:r>
          </a:p>
          <a:p>
            <a:r>
              <a:rPr lang="en-US" dirty="0"/>
              <a:t>Areas with high prevalence of smoking, obesity and alcohol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54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Breast screening/ mammograms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Last year we discussed breast self examination at BME forum</a:t>
            </a:r>
          </a:p>
          <a:p>
            <a:r>
              <a:rPr lang="en-GB" i="1" dirty="0"/>
              <a:t>You</a:t>
            </a:r>
            <a:r>
              <a:rPr lang="en-GB" dirty="0"/>
              <a:t> are the best assessor of </a:t>
            </a:r>
            <a:r>
              <a:rPr lang="en-GB" i="1" dirty="0"/>
              <a:t>your</a:t>
            </a:r>
            <a:r>
              <a:rPr lang="en-GB" dirty="0"/>
              <a:t> breasts</a:t>
            </a:r>
          </a:p>
          <a:p>
            <a:r>
              <a:rPr lang="en-GB" dirty="0"/>
              <a:t>We are not “looking for lumps”, we are understanding what is normal for us </a:t>
            </a:r>
            <a:r>
              <a:rPr lang="en-GB" i="1" dirty="0"/>
              <a:t>and </a:t>
            </a:r>
            <a:r>
              <a:rPr lang="en-GB" dirty="0"/>
              <a:t>getting checked if unsure.</a:t>
            </a:r>
          </a:p>
          <a:p>
            <a:r>
              <a:rPr lang="en-GB" dirty="0"/>
              <a:t>NHS breast screening programme</a:t>
            </a:r>
          </a:p>
          <a:p>
            <a:pPr lvl="1"/>
            <a:r>
              <a:rPr lang="en-US" dirty="0"/>
              <a:t>All women between 50 and 70 for screening. You have to be registered with a GP to receive the invitations</a:t>
            </a:r>
          </a:p>
          <a:p>
            <a:pPr lvl="1"/>
            <a:r>
              <a:rPr lang="en-US" dirty="0"/>
              <a:t>IF aged &gt;71, women  will  no longer receive screening invitations. BUT you can still request  breast screening by calling  020 3758 2024  to make an appointment.</a:t>
            </a:r>
          </a:p>
          <a:p>
            <a:pPr lvl="1"/>
            <a:r>
              <a:rPr lang="en-US" dirty="0"/>
              <a:t>You might have a mammogram if you are over 40 as part of assessment in a </a:t>
            </a:r>
            <a:r>
              <a:rPr lang="en-US" i="1" dirty="0"/>
              <a:t>specialist breast clinic- not part of NHS screening.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13827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760</TotalTime>
  <Words>1369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Screening programmes</vt:lpstr>
      <vt:lpstr>Important to know</vt:lpstr>
      <vt:lpstr>PowerPoint Presentation</vt:lpstr>
      <vt:lpstr>NHS cancer screening programmes</vt:lpstr>
      <vt:lpstr>Croydon breast cancer target groups for awareness</vt:lpstr>
      <vt:lpstr>Croydon Colorectal cancer target groups</vt:lpstr>
      <vt:lpstr>Croydon Lung cancer, target groups</vt:lpstr>
      <vt:lpstr>Croydon prostate cancer target groups</vt:lpstr>
      <vt:lpstr>Breast screening/ mammograms</vt:lpstr>
      <vt:lpstr>Mammography</vt:lpstr>
      <vt:lpstr>NHS Cervical cancer screening</vt:lpstr>
      <vt:lpstr>HPV</vt:lpstr>
      <vt:lpstr>Bowel cancer screening</vt:lpstr>
      <vt:lpstr>Bowel cancer</vt:lpstr>
      <vt:lpstr>The NICE FIT study</vt:lpstr>
      <vt:lpstr>Bowel cancer</vt:lpstr>
      <vt:lpstr>Bowel cancer</vt:lpstr>
      <vt:lpstr>Prostate cancer no current national screening programme BUT…</vt:lpstr>
      <vt:lpstr>References</vt:lpstr>
    </vt:vector>
  </TitlesOfParts>
  <Company>NHS SWL ICB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 programmes</dc:title>
  <dc:creator>emis</dc:creator>
  <cp:lastModifiedBy>Lorraine Chang-Edwards</cp:lastModifiedBy>
  <cp:revision>25</cp:revision>
  <dcterms:created xsi:type="dcterms:W3CDTF">2024-01-15T15:27:20Z</dcterms:created>
  <dcterms:modified xsi:type="dcterms:W3CDTF">2024-01-22T14:46:40Z</dcterms:modified>
</cp:coreProperties>
</file>